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258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ccessibility Statement" id="{E4FF264C-EDB2-744A-A389-1329A6784357}">
          <p14:sldIdLst/>
        </p14:section>
        <p14:section name="Title Slide" id="{B4C4AEA3-6B3F-CC42-978A-E79612A86975}">
          <p14:sldIdLst>
            <p14:sldId id="257"/>
          </p14:sldIdLst>
        </p14:section>
        <p14:section name="Section One (Campus Gold)" id="{4270ABB2-C298-3944-8E72-E9400DBEB29D}">
          <p14:sldIdLst>
            <p14:sldId id="258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Concluding Slide" id="{8920AFE1-41E2-8C4A-AB74-0F9AE52903EC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4032" userDrawn="1">
          <p15:clr>
            <a:srgbClr val="A4A3A4"/>
          </p15:clr>
        </p15:guide>
        <p15:guide id="3" orient="horz" pos="1056" userDrawn="1">
          <p15:clr>
            <a:srgbClr val="A4A3A4"/>
          </p15:clr>
        </p15:guide>
        <p15:guide id="7" orient="horz" pos="1214" userDrawn="1">
          <p15:clr>
            <a:srgbClr val="A4A3A4"/>
          </p15:clr>
        </p15:guide>
        <p15:guide id="8" orient="horz" pos="624" userDrawn="1">
          <p15:clr>
            <a:srgbClr val="A4A3A4"/>
          </p15:clr>
        </p15:guide>
        <p15:guide id="9" orient="horz" pos="3552" userDrawn="1">
          <p15:clr>
            <a:srgbClr val="A4A3A4"/>
          </p15:clr>
        </p15:guide>
        <p15:guide id="11" pos="1032" userDrawn="1">
          <p15:clr>
            <a:srgbClr val="A4A3A4"/>
          </p15:clr>
        </p15:guide>
        <p15:guide id="12" pos="7204" userDrawn="1">
          <p15:clr>
            <a:srgbClr val="A4A3A4"/>
          </p15:clr>
        </p15:guide>
        <p15:guide id="13" pos="576" userDrawn="1">
          <p15:clr>
            <a:srgbClr val="A4A3A4"/>
          </p15:clr>
        </p15:guide>
        <p15:guide id="16" pos="6769" userDrawn="1">
          <p15:clr>
            <a:srgbClr val="A4A3A4"/>
          </p15:clr>
        </p15:guide>
        <p15:guide id="17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9" autoAdjust="0"/>
    <p:restoredTop sz="86397" autoAdjust="0"/>
  </p:normalViewPr>
  <p:slideViewPr>
    <p:cSldViewPr snapToGrid="0">
      <p:cViewPr varScale="1">
        <p:scale>
          <a:sx n="54" d="100"/>
          <a:sy n="54" d="100"/>
        </p:scale>
        <p:origin x="-282" y="-90"/>
      </p:cViewPr>
      <p:guideLst>
        <p:guide orient="horz" pos="4032"/>
        <p:guide orient="horz" pos="1056"/>
        <p:guide orient="horz" pos="1214"/>
        <p:guide orient="horz" pos="624"/>
        <p:guide orient="horz" pos="3552"/>
        <p:guide pos="1032"/>
        <p:guide pos="7204"/>
        <p:guide pos="576"/>
        <p:guide pos="6769"/>
        <p:guide pos="3840"/>
      </p:guideLst>
    </p:cSldViewPr>
  </p:slideViewPr>
  <p:outlineViewPr>
    <p:cViewPr>
      <p:scale>
        <a:sx n="33" d="100"/>
        <a:sy n="33" d="100"/>
      </p:scale>
      <p:origin x="0" y="-233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46A28-9CAF-E041-8311-DFCD44262095}" type="datetime1">
              <a:rPr lang="en-US" smtClean="0"/>
              <a:t>5/9/2018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BEA41-3E73-2348-A8FF-2E926A2CF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150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2D4DA-089F-F344-9C15-F02D87A8D9F3}" type="datetime1">
              <a:rPr lang="en-US" smtClean="0"/>
              <a:t>5/9/2018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30545-154E-774E-8D78-F1689AC6A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01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32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support.office.com/en-us/article/Make-your-PowerPoint-presentations-accessible-6f7772b2-2f33-4bd2-8ca7-dae3b2b3ef25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hyperlink" Target="http://www.purdue.edu/atc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ssibilit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ssibility Statement Part 1" descr="Accessibility Statement Part 1">
            <a:hlinkClick r:id="rId2" tooltip="Microsoft Office Accessibility Instructions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24200" y="1137276"/>
            <a:ext cx="5943600" cy="3124200"/>
          </a:xfrm>
          <a:prstGeom prst="rect">
            <a:avLst/>
          </a:prstGeom>
        </p:spPr>
      </p:pic>
      <p:pic>
        <p:nvPicPr>
          <p:cNvPr id="4" name="Accessibility Statement Part 2" descr="Accessibility Statement Part 2">
            <a:hlinkClick r:id="rId4"/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24200" y="4555798"/>
            <a:ext cx="59436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12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Ross-Ade Green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wo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ss-Ade Green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4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7"/>
            <a:ext cx="5025248" cy="42976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oss-Ade Green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5006960" cy="384048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Impact Regular 24 Point Ross-Ade Green</a:t>
            </a:r>
            <a:endParaRPr lang="en-US" dirty="0" smtClean="0"/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ss-Ade Green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Ross-Ade Green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ss-Ade Green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Bell Tower Brick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hre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Bell Tower Brick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5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207461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/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401635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50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80" userDrawn="1">
          <p15:clr>
            <a:srgbClr val="FBAE40"/>
          </p15:clr>
        </p15:guide>
        <p15:guide id="4" pos="1416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orient="horz" pos="7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Bell Tower Brick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ell Tower Brick Bar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Bell Tower Brick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ell Tower Brick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Ever True Blue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Four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Ever True Blue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3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805792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Ever True Blue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96648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ver True Blue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Ever True Blue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On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30053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pos="650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ver True Blue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5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7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60698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84057" y="1478617"/>
            <a:ext cx="124180" cy="275771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Concluding Head"/>
          <p:cNvSpPr>
            <a:spLocks noGrp="1"/>
          </p:cNvSpPr>
          <p:nvPr>
            <p:ph type="title" hasCustomPrompt="1"/>
          </p:nvPr>
        </p:nvSpPr>
        <p:spPr>
          <a:xfrm>
            <a:off x="2321986" y="2071159"/>
            <a:ext cx="6799437" cy="829733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0" i="0" cap="all">
                <a:solidFill>
                  <a:schemeClr val="bg1"/>
                </a:solidFill>
                <a:latin typeface="Impac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Concluding Text"/>
          <p:cNvSpPr>
            <a:spLocks noGrp="1"/>
          </p:cNvSpPr>
          <p:nvPr>
            <p:ph type="body" sz="half" idx="2" hasCustomPrompt="1"/>
          </p:nvPr>
        </p:nvSpPr>
        <p:spPr>
          <a:xfrm>
            <a:off x="2321981" y="3219451"/>
            <a:ext cx="6799440" cy="101688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A conclusion, thank-you message or contact information could go here. Arial Regular 18 point minimum.</a:t>
            </a:r>
          </a:p>
        </p:txBody>
      </p:sp>
      <p:pic>
        <p:nvPicPr>
          <p:cNvPr id="12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  <p:pic>
        <p:nvPicPr>
          <p:cNvPr id="11" name="We Are Purdue. What We Make Moves The World Forward.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24100" y="6290852"/>
            <a:ext cx="4759515" cy="205262"/>
          </a:xfrm>
          <a:prstGeom prst="rect">
            <a:avLst/>
          </a:prstGeom>
        </p:spPr>
      </p:pic>
      <p:pic>
        <p:nvPicPr>
          <p:cNvPr id="3" name="An Equal Access/Equal Opportunity University" descr="An Equal Access/Equal Opportunity University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082" y="6589379"/>
            <a:ext cx="6477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439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84" userDrawn="1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pos="146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9662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Campus Gold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54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398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045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78360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38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10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Campus Gold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3" y="1636776"/>
            <a:ext cx="4769216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873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624" userDrawn="1">
          <p15:clr>
            <a:srgbClr val="FBAE40"/>
          </p15:clr>
        </p15:guide>
        <p15:guide id="6" orient="horz" pos="1056" userDrawn="1">
          <p15:clr>
            <a:srgbClr val="FBAE40"/>
          </p15:clr>
        </p15:guide>
        <p15:guide id="7" orient="horz" pos="398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mpus Gold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Campus Gold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Picture caption. Arial Bold 18 pt. minimum. Short description of picture, up to 3 lines of copy. Short description of picture, up to 3 lines of copy. Short description of picture, up to 3 lines of copy. </a:t>
            </a:r>
            <a:b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 </a:t>
            </a:r>
            <a:endParaRPr lang="en-US" b="1" i="0" baseline="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2142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56" userDrawn="1">
          <p15:clr>
            <a:srgbClr val="FBAE40"/>
          </p15:clr>
        </p15:guide>
        <p15:guide id="4" pos="14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mpus Gold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944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orient="horz" pos="3984" userDrawn="1">
          <p15:clr>
            <a:srgbClr val="FBAE40"/>
          </p15:clr>
        </p15:guide>
        <p15:guide id="5" pos="105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37E35-53ED-5E4E-9D20-AC891FED6640}" type="datetime1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0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0" r:id="rId2"/>
    <p:sldLayoutId id="214748368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657" r:id="rId3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44132" y="2728553"/>
            <a:ext cx="8168496" cy="1295191"/>
          </a:xfrm>
        </p:spPr>
        <p:txBody>
          <a:bodyPr/>
          <a:lstStyle/>
          <a:p>
            <a:r>
              <a:rPr lang="en-US" dirty="0" smtClean="0"/>
              <a:t>Trees</a:t>
            </a:r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4"/>
          </p:nvPr>
        </p:nvSpPr>
        <p:spPr>
          <a:xfrm>
            <a:off x="2252841" y="6106739"/>
            <a:ext cx="6100937" cy="486085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 smtClean="0"/>
              <a:t>Computer Science, Purdue University</a:t>
            </a:r>
          </a:p>
          <a:p>
            <a:r>
              <a:rPr lang="en-US" dirty="0" smtClean="0"/>
              <a:t>Copyright WILEY, Goodrich and </a:t>
            </a:r>
            <a:r>
              <a:rPr lang="en-US" dirty="0" err="1" smtClean="0"/>
              <a:t>Tamassia</a:t>
            </a:r>
            <a:r>
              <a:rPr lang="en-US" dirty="0" smtClean="0"/>
              <a:t>, Data Structures And Algorithms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9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Trees: Traversals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" t="10312" r="68461" b="64123"/>
          <a:stretch/>
        </p:blipFill>
        <p:spPr bwMode="auto">
          <a:xfrm>
            <a:off x="1635368" y="2760004"/>
            <a:ext cx="4572001" cy="214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" t="38577" r="61333" b="4563"/>
          <a:stretch/>
        </p:blipFill>
        <p:spPr bwMode="auto">
          <a:xfrm>
            <a:off x="6471139" y="1781371"/>
            <a:ext cx="5099304" cy="4112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071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Trees: Traversals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4" t="12375" r="66002" b="53501"/>
          <a:stretch/>
        </p:blipFill>
        <p:spPr bwMode="auto">
          <a:xfrm>
            <a:off x="1071154" y="2642616"/>
            <a:ext cx="5000462" cy="287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1" t="46312" r="59916" b="10376"/>
          <a:stretch/>
        </p:blipFill>
        <p:spPr bwMode="auto">
          <a:xfrm>
            <a:off x="6312877" y="2359152"/>
            <a:ext cx="4792628" cy="275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9701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Trees: Traversals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" t="9000" r="65227" b="72726"/>
          <a:stretch/>
        </p:blipFill>
        <p:spPr bwMode="auto">
          <a:xfrm>
            <a:off x="1046638" y="3080121"/>
            <a:ext cx="5336578" cy="157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" t="28337" r="61500" b="7937"/>
          <a:stretch/>
        </p:blipFill>
        <p:spPr bwMode="auto">
          <a:xfrm>
            <a:off x="6839712" y="1444750"/>
            <a:ext cx="5008908" cy="4551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34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Trees: Euler Tour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t="10500" r="59916" b="54617"/>
          <a:stretch/>
        </p:blipFill>
        <p:spPr bwMode="auto">
          <a:xfrm>
            <a:off x="1354016" y="2760784"/>
            <a:ext cx="5490302" cy="257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t="49132" r="59916" b="8687"/>
          <a:stretch/>
        </p:blipFill>
        <p:spPr bwMode="auto">
          <a:xfrm>
            <a:off x="7057678" y="2724912"/>
            <a:ext cx="4603511" cy="261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9626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Trees: </a:t>
            </a:r>
          </a:p>
          <a:p>
            <a:pPr lvl="0"/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t="28500" r="60000" b="10000"/>
          <a:stretch/>
        </p:blipFill>
        <p:spPr bwMode="auto">
          <a:xfrm>
            <a:off x="4462040" y="1349795"/>
            <a:ext cx="5336107" cy="44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2592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cluding Head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3839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Body Text"/>
          <p:cNvSpPr>
            <a:spLocks noGrp="1"/>
          </p:cNvSpPr>
          <p:nvPr>
            <p:ph type="body" sz="quarter" idx="13"/>
          </p:nvPr>
        </p:nvSpPr>
        <p:spPr>
          <a:xfrm>
            <a:off x="2251287" y="2217739"/>
            <a:ext cx="8964794" cy="3411537"/>
          </a:xfrm>
        </p:spPr>
        <p:txBody>
          <a:bodyPr>
            <a:norm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rees</a:t>
            </a:r>
            <a:endParaRPr lang="en-US" sz="1400" dirty="0"/>
          </a:p>
          <a:p>
            <a:r>
              <a:rPr lang="en-US" sz="1400" dirty="0"/>
              <a:t>B</a:t>
            </a:r>
            <a:r>
              <a:rPr lang="en-US" sz="1400" dirty="0" smtClean="0"/>
              <a:t>inary </a:t>
            </a:r>
            <a:r>
              <a:rPr lang="en-US" sz="1400" dirty="0"/>
              <a:t>trees</a:t>
            </a:r>
          </a:p>
          <a:p>
            <a:r>
              <a:rPr lang="en-US" sz="1400" dirty="0"/>
              <a:t>T</a:t>
            </a:r>
            <a:r>
              <a:rPr lang="en-US" sz="1400" dirty="0" smtClean="0"/>
              <a:t>raversals </a:t>
            </a:r>
            <a:r>
              <a:rPr lang="en-US" sz="1400" dirty="0"/>
              <a:t>of trees</a:t>
            </a:r>
          </a:p>
          <a:p>
            <a:r>
              <a:rPr lang="en-US" sz="1400" dirty="0"/>
              <a:t>D</a:t>
            </a:r>
            <a:r>
              <a:rPr lang="en-US" sz="1400" dirty="0" smtClean="0"/>
              <a:t>ata </a:t>
            </a:r>
            <a:r>
              <a:rPr lang="en-US" sz="1400" dirty="0"/>
              <a:t>structures for trees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3" t="20624" r="58751" b="19375"/>
          <a:stretch/>
        </p:blipFill>
        <p:spPr bwMode="auto">
          <a:xfrm>
            <a:off x="3501513" y="1580858"/>
            <a:ext cx="5709307" cy="432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03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6" t="19688" r="62667" b="28000"/>
          <a:stretch/>
        </p:blipFill>
        <p:spPr bwMode="auto">
          <a:xfrm>
            <a:off x="3727940" y="1823296"/>
            <a:ext cx="4869530" cy="372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193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t="12188" r="64833" b="34937"/>
          <a:stretch/>
        </p:blipFill>
        <p:spPr bwMode="auto">
          <a:xfrm>
            <a:off x="6674300" y="2145321"/>
            <a:ext cx="4313973" cy="3567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0" t="47063" r="63000" b="13375"/>
          <a:stretch/>
        </p:blipFill>
        <p:spPr bwMode="auto">
          <a:xfrm>
            <a:off x="1565031" y="2632413"/>
            <a:ext cx="4567779" cy="259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9070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Trees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0" t="50000" r="61167" b="10750"/>
          <a:stretch/>
        </p:blipFill>
        <p:spPr bwMode="auto">
          <a:xfrm>
            <a:off x="1965806" y="2362201"/>
            <a:ext cx="4182478" cy="2385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" t="24219" r="59083" b="35500"/>
          <a:stretch/>
        </p:blipFill>
        <p:spPr bwMode="auto">
          <a:xfrm>
            <a:off x="6148284" y="2291863"/>
            <a:ext cx="5418187" cy="282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5257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Trees: Example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t="28500" r="60417" b="19937"/>
          <a:stretch/>
        </p:blipFill>
        <p:spPr bwMode="auto">
          <a:xfrm>
            <a:off x="3956539" y="2237047"/>
            <a:ext cx="5380890" cy="3803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6419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Trees: Properties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" t="30187" r="61250" b="21062"/>
          <a:stretch/>
        </p:blipFill>
        <p:spPr bwMode="auto">
          <a:xfrm>
            <a:off x="7109252" y="2321167"/>
            <a:ext cx="4371952" cy="303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t="21375" r="61584" b="41313"/>
          <a:stretch/>
        </p:blipFill>
        <p:spPr bwMode="auto">
          <a:xfrm>
            <a:off x="1210413" y="2398888"/>
            <a:ext cx="5655324" cy="2961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497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Trees: Traversals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17625" r="65625" b="53965"/>
          <a:stretch/>
        </p:blipFill>
        <p:spPr bwMode="auto">
          <a:xfrm>
            <a:off x="1115297" y="2708029"/>
            <a:ext cx="4700285" cy="211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46035" r="59000" b="10375"/>
          <a:stretch/>
        </p:blipFill>
        <p:spPr bwMode="auto">
          <a:xfrm>
            <a:off x="6103469" y="2425621"/>
            <a:ext cx="5807412" cy="3237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731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urdue Brand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28E0E"/>
      </a:accent1>
      <a:accent2>
        <a:srgbClr val="98700D"/>
      </a:accent2>
      <a:accent3>
        <a:srgbClr val="5B6870"/>
      </a:accent3>
      <a:accent4>
        <a:srgbClr val="849E2A"/>
      </a:accent4>
      <a:accent5>
        <a:srgbClr val="B36012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PT-Template2-MultiSection_WideScreen-Rev.pptx" id="{6F776E05-9C5C-4C42-8ADC-03919E3FC17A}" vid="{C1D08114-815E-B045-A1AC-18B7D23129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PPT-Template2-MultiSection_WideScreen (1)</Template>
  <TotalTime>0</TotalTime>
  <Words>146</Words>
  <Application>Microsoft Office PowerPoint</Application>
  <PresentationFormat>Custom</PresentationFormat>
  <Paragraphs>48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Trees</vt:lpstr>
      <vt:lpstr>Trees</vt:lpstr>
      <vt:lpstr>Trees</vt:lpstr>
      <vt:lpstr>Trees</vt:lpstr>
      <vt:lpstr>Trees</vt:lpstr>
      <vt:lpstr>Trees</vt:lpstr>
      <vt:lpstr>Trees</vt:lpstr>
      <vt:lpstr>Trees</vt:lpstr>
      <vt:lpstr>Trees</vt:lpstr>
      <vt:lpstr>Trees</vt:lpstr>
      <vt:lpstr>Trees</vt:lpstr>
      <vt:lpstr>Trees</vt:lpstr>
      <vt:lpstr>Trees</vt:lpstr>
      <vt:lpstr>Trees</vt:lpstr>
      <vt:lpstr>Thank You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2018-04-02T02:49:45Z</dcterms:created>
  <dcterms:modified xsi:type="dcterms:W3CDTF">2018-05-09T13:23:02Z</dcterms:modified>
</cp:coreProperties>
</file>